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só" initials="B" lastIdx="3" clrIdx="0">
    <p:extLst>
      <p:ext uri="{19B8F6BF-5375-455C-9EA6-DF929625EA0E}">
        <p15:presenceInfo xmlns:p15="http://schemas.microsoft.com/office/powerpoint/2012/main" userId="Becs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3FD74B-76E3-4E92-A695-D47EE489E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A5C2C2C-DD98-4BFE-A7DA-FF3B39AB1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E484A5-6FCF-4EFF-AF78-2762040C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A4D6-1BFD-41BD-A5E9-240BE95DCFF5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5BE9F4-A477-4D2B-834F-988CF078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1650F9-7EAB-4EA8-9234-B9FE9E21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78D8-AB08-4FAD-B663-2CC18BFEE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32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4DA6DD-F442-4CB9-AFC1-A985C4A1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BE44EE7-A53F-4205-B118-511EF90A7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E3E24AF-89E3-4ABC-8668-8BE27B81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A4D6-1BFD-41BD-A5E9-240BE95DCFF5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97C8315-D03C-43E2-84C5-13905059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B3B83A-00A1-4136-BA7C-49ECA9B6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78D8-AB08-4FAD-B663-2CC18BFEE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94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61A6575-DC29-4332-A517-CB58E3B8B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7731D1E-0255-4CDE-9D94-16A950012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7470CC8-9D28-43A5-9960-5B4D6AEA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A4D6-1BFD-41BD-A5E9-240BE95DCFF5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9746B4-18A7-422A-8DEE-BD6FA911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A7AD520-6295-411E-B2F9-349960C4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78D8-AB08-4FAD-B663-2CC18BFEE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90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8689A8-D6CD-4F92-899B-3B07781E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712DB9-C1DF-4D37-BFF5-78FB7B93E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1742829-3D47-44EB-8BB3-3106F805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A4D6-1BFD-41BD-A5E9-240BE95DCFF5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1A4D522-C3B9-4F2E-AE59-8B53E205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B1D2BAD-D3AC-40AF-963D-3FA52E3E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78D8-AB08-4FAD-B663-2CC18BFEE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5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4466CB-9115-403D-9EE9-62E79996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1187356-6E31-47F7-A10C-864D7E874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C0161C6-4B53-417D-9FEA-87DDC972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A4D6-1BFD-41BD-A5E9-240BE95DCFF5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058CC0C-BC05-4CB5-B0EF-F318D170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5493D21-EED1-4A31-94D6-4A78453E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78D8-AB08-4FAD-B663-2CC18BFEE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930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6220D2-9AE3-4F12-A60F-6C8D872A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9ADC53-0993-4FCC-83D5-D20D820CF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70324BE-0BC3-47EA-BD1C-702BFBBD2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DC812BE-43E1-4C46-AE62-B1756F7F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A4D6-1BFD-41BD-A5E9-240BE95DCFF5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00782E6-E632-4388-80B7-8B9B0CDB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14CC1C2-6D80-4A64-B368-024ED9E0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78D8-AB08-4FAD-B663-2CC18BFEE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18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74396D-4AA5-4BDA-A4B7-BF565DBE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CCD01A2-7C60-45EF-AD6A-E722E3D0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805E936-BC2E-45EE-B006-FBDFA0ADE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70F9D9E-A349-44C6-B665-77B584A44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94ED1E7-F360-42A6-AC12-CE7CA9F6F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025AA78-2126-4F70-94EA-44E10C5B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A4D6-1BFD-41BD-A5E9-240BE95DCFF5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9434D5E-B4DD-42D2-96DA-756424D4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2F83509-73C8-4975-A357-1F552AA5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78D8-AB08-4FAD-B663-2CC18BFEE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047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730D23-4530-4F94-9B35-AF4296F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59C5F10-A521-4D2F-BD7E-1296F2E1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A4D6-1BFD-41BD-A5E9-240BE95DCFF5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3FEAC98-2049-48D1-BCE4-E72D323A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A7B0F0C-34F4-4504-8DDA-E3EF6DF9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78D8-AB08-4FAD-B663-2CC18BFEE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26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F87E25D-F0D9-4D5B-9B48-2CE21357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A4D6-1BFD-41BD-A5E9-240BE95DCFF5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217B8B2-7651-4C9D-9958-46FDCC8E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5F3DBC-C871-4997-85E4-CC1E602D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78D8-AB08-4FAD-B663-2CC18BFEE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94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046147-67C0-4A47-97B9-473F862D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EC3046-B842-4809-A29B-B9A3DC49C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E8AF507-1157-4B50-9897-265077854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DA20EDB-4A25-4CDB-B803-5A2A3E95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A4D6-1BFD-41BD-A5E9-240BE95DCFF5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2E86E8E-349E-437C-9007-D43F9958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513F764-2757-4621-9F06-5AC4BAD4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78D8-AB08-4FAD-B663-2CC18BFEE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16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EE0417-8ADC-4F5D-8CB9-B3915F2D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25C55B1-4B02-4224-B152-BBDA06583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6276E65-F6F5-40BD-9476-E243CDBF8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059F4DD-CC54-469E-8E46-A634F9EF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A4D6-1BFD-41BD-A5E9-240BE95DCFF5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3777209-004B-430D-AC7A-D69AE38D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9B5401D-C94F-4E92-9387-F5C713DF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78D8-AB08-4FAD-B663-2CC18BFEE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254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5BC65B1-7EBD-4A09-952C-0FC4B5E5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546C75F-C934-4C81-9575-581D42F3B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D1EE0A-F010-431B-BB5C-0E40B5879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A4D6-1BFD-41BD-A5E9-240BE95DCFF5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1D33B87-4359-4170-AB82-F8923205D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8C5280-88B1-4B33-B751-1E8D30206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478D8-AB08-4FAD-B663-2CC18BFEE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076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3B8595-353F-41DF-83A3-C6FEB5A8F9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Növényvédelem a kiskertben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9EA87E7-9C6A-4117-84E7-247AE5E47D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300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fű, állat, béka, kültéri látható&#10;&#10;Automatikusan generált leírás">
            <a:extLst>
              <a:ext uri="{FF2B5EF4-FFF2-40B4-BE49-F238E27FC236}">
                <a16:creationId xmlns:a16="http://schemas.microsoft.com/office/drawing/2014/main" id="{9C2919C3-8DAA-4D2A-9F1B-EAE949343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4" r="13242" b="67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3434624-A4DC-4601-83A1-5F59AD4A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Barna varangy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816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4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7B1B80F-C54A-4414-B4B0-83F66127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Fürge gyík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állat, hüllő, gyík, kültéri látható&#10;&#10;Automatikusan generált leírás">
            <a:extLst>
              <a:ext uri="{FF2B5EF4-FFF2-40B4-BE49-F238E27FC236}">
                <a16:creationId xmlns:a16="http://schemas.microsoft.com/office/drawing/2014/main" id="{0FDC7870-A13F-44A1-B176-CF69FA673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" r="-1" b="994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1008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emlősök, állat, denevér, macska látható&#10;&#10;Automatikusan generált leírás">
            <a:extLst>
              <a:ext uri="{FF2B5EF4-FFF2-40B4-BE49-F238E27FC236}">
                <a16:creationId xmlns:a16="http://schemas.microsoft.com/office/drawing/2014/main" id="{7D414920-CA76-4EBF-80D5-D140AE0CA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9AF6461-A167-4953-9A7A-42EF229C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denevér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6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7A165EE-80A1-4C46-8DFE-592044C2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fürkészdarazsak</a:t>
            </a:r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artalom helye 4" descr="A képen állat, rovar látható&#10;&#10;Automatikusan generált leírás">
            <a:extLst>
              <a:ext uri="{FF2B5EF4-FFF2-40B4-BE49-F238E27FC236}">
                <a16:creationId xmlns:a16="http://schemas.microsoft.com/office/drawing/2014/main" id="{823F59D4-E762-4E20-9DBB-2D3170A03E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2" r="17877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1E29031-9CD4-4557-9852-0BF8659A1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Élősködők</a:t>
            </a:r>
          </a:p>
          <a:p>
            <a:r>
              <a:rPr lang="hu-HU" sz="2000" dirty="0">
                <a:solidFill>
                  <a:srgbClr val="000000"/>
                </a:solidFill>
              </a:rPr>
              <a:t>Csalán , ernyősvirágúak, sövények, bokrok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7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F95306-4A32-488E-B159-B111E091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32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1442F5-F86F-4CDB-9BE9-D2DC23ADC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rgbClr val="767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77A9FCA-DA49-4AF0-BBDE-57976D27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1" y="806357"/>
            <a:ext cx="5285791" cy="1188720"/>
          </a:xfrm>
          <a:ln w="3175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sz="3200">
                <a:solidFill>
                  <a:srgbClr val="FFFFFF"/>
                </a:solidFill>
              </a:rPr>
              <a:t>fátyolkák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B5F5-1BF3-487C-A1CC-0FDBF479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665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B9A50C-A687-4ED5-9331-AD279D249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9781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rovar, állat, ülő látható&#10;&#10;Automatikusan generált leírás">
            <a:extLst>
              <a:ext uri="{FF2B5EF4-FFF2-40B4-BE49-F238E27FC236}">
                <a16:creationId xmlns:a16="http://schemas.microsoft.com/office/drawing/2014/main" id="{4F75769C-2B9C-4037-93CD-CCDF2AEDF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6" r="-2" b="8177"/>
          <a:stretch/>
        </p:blipFill>
        <p:spPr>
          <a:xfrm>
            <a:off x="1149821" y="1126397"/>
            <a:ext cx="3044952" cy="4288536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EBD97CB-741E-40BA-B153-D13C5CB1B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0" y="2219325"/>
            <a:ext cx="5285792" cy="3957638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rgbClr val="FFFFFF"/>
                </a:solidFill>
              </a:rPr>
              <a:t>Lárvái levéltetű fogyasztók, az imágó beporzó</a:t>
            </a:r>
          </a:p>
          <a:p>
            <a:r>
              <a:rPr lang="hu-HU" sz="2000" dirty="0">
                <a:solidFill>
                  <a:srgbClr val="FFFFFF"/>
                </a:solidFill>
              </a:rPr>
              <a:t>Fátyolkaszállás, zavartalan padlás</a:t>
            </a:r>
          </a:p>
          <a:p>
            <a:r>
              <a:rPr lang="hu-HU" sz="2000" dirty="0">
                <a:solidFill>
                  <a:srgbClr val="FFFFFF"/>
                </a:solidFill>
              </a:rPr>
              <a:t>Sokféle virág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1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73B7C5-EC51-43BC-B9DD-29DDF69E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hu-HU" dirty="0"/>
              <a:t>Katicabogarak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AC1428-8E3F-479D-8502-4804D4B61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hu-HU" sz="1800" dirty="0"/>
              <a:t>Lárvái: levéltetűt gyérítik, pajzstetveket és takácsatkákat is eszik</a:t>
            </a:r>
          </a:p>
          <a:p>
            <a:r>
              <a:rPr lang="hu-HU" sz="1800" dirty="0"/>
              <a:t>Elhagyatott sarok, avar</a:t>
            </a:r>
          </a:p>
          <a:p>
            <a:r>
              <a:rPr lang="hu-HU" sz="1800" dirty="0"/>
              <a:t>A fülbemászók hasonlóképp</a:t>
            </a:r>
          </a:p>
          <a:p>
            <a:endParaRPr lang="en-US" sz="1800" dirty="0"/>
          </a:p>
        </p:txBody>
      </p:sp>
      <p:pic>
        <p:nvPicPr>
          <p:cNvPr id="5" name="Tartalom helye 4" descr="A képen rovar, állat látható&#10;&#10;Automatikusan generált leírás">
            <a:extLst>
              <a:ext uri="{FF2B5EF4-FFF2-40B4-BE49-F238E27FC236}">
                <a16:creationId xmlns:a16="http://schemas.microsoft.com/office/drawing/2014/main" id="{0357F474-2465-4B0B-9060-98C4B086D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7" name="Kép 6" descr="A képen rovar, állat, zöld látható&#10;&#10;Automatikusan generált leírás">
            <a:extLst>
              <a:ext uri="{FF2B5EF4-FFF2-40B4-BE49-F238E27FC236}">
                <a16:creationId xmlns:a16="http://schemas.microsoft.com/office/drawing/2014/main" id="{7F3FBA8D-076C-4D0F-ACCE-D82FCB47D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25050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2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4C2BCE-8E26-4A8C-A5B2-2514C3D9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729" y="640263"/>
            <a:ext cx="3660327" cy="1344975"/>
          </a:xfrm>
        </p:spPr>
        <p:txBody>
          <a:bodyPr>
            <a:normAutofit/>
          </a:bodyPr>
          <a:lstStyle/>
          <a:p>
            <a:r>
              <a:rPr lang="hu-HU" sz="4000"/>
              <a:t>Pókok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9E83AF-030E-4F9E-A53E-41FDC8659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85800" y="480060"/>
            <a:ext cx="6592824" cy="573786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artalom helye 4" descr="A képen állat, fehér látható&#10;&#10;Automatikusan generált leírás">
            <a:extLst>
              <a:ext uri="{FF2B5EF4-FFF2-40B4-BE49-F238E27FC236}">
                <a16:creationId xmlns:a16="http://schemas.microsoft.com/office/drawing/2014/main" id="{7A3E2500-8AF6-450E-AE28-4BB6BD9CC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r="1" b="1"/>
          <a:stretch/>
        </p:blipFill>
        <p:spPr>
          <a:xfrm>
            <a:off x="699516" y="495300"/>
            <a:ext cx="6565392" cy="570585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46DB13-1EC6-4CFF-AA79-458A7913C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034" y="2121762"/>
            <a:ext cx="3657600" cy="4092771"/>
          </a:xfrm>
        </p:spPr>
        <p:txBody>
          <a:bodyPr>
            <a:normAutofit/>
          </a:bodyPr>
          <a:lstStyle/>
          <a:p>
            <a:r>
              <a:rPr lang="hu-HU" sz="1800" dirty="0"/>
              <a:t>Legyek, szúnyogok, levéltetvek, poloskák, lepkék, bogarak</a:t>
            </a:r>
          </a:p>
          <a:p>
            <a:r>
              <a:rPr lang="hu-HU" sz="1800" dirty="0"/>
              <a:t>Ne bolygassuk a talajt</a:t>
            </a:r>
          </a:p>
          <a:p>
            <a:r>
              <a:rPr lang="hu-HU" sz="1800" dirty="0"/>
              <a:t>Érintetlen területek</a:t>
            </a:r>
          </a:p>
          <a:p>
            <a:endParaRPr lang="en-US" sz="1800" dirty="0"/>
          </a:p>
        </p:txBody>
      </p:sp>
      <p:pic>
        <p:nvPicPr>
          <p:cNvPr id="10" name="Kép 9" descr="A képen állat, pók látható&#10;&#10;Automatikusan generált leírás">
            <a:extLst>
              <a:ext uri="{FF2B5EF4-FFF2-40B4-BE49-F238E27FC236}">
                <a16:creationId xmlns:a16="http://schemas.microsoft.com/office/drawing/2014/main" id="{BD5E4361-3CE4-493E-A853-1DBC0DD5D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02" y="416814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5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5D5282-E844-4FCE-B77C-655A989E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hu-HU" dirty="0"/>
              <a:t>Sün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7011CF-8211-4160-9279-42267A725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hu-HU" sz="1800" dirty="0"/>
              <a:t>Csigák, hernyók, bogarak stb..</a:t>
            </a:r>
          </a:p>
          <a:p>
            <a:r>
              <a:rPr lang="hu-HU" sz="1800" dirty="0"/>
              <a:t>Avar, nyesedékkel teli csendes sarok, búvóhelyek</a:t>
            </a:r>
            <a:endParaRPr lang="en-US" sz="1800" dirty="0"/>
          </a:p>
        </p:txBody>
      </p:sp>
      <p:pic>
        <p:nvPicPr>
          <p:cNvPr id="5" name="Tartalom helye 4" descr="A képen sündisznó, étel, ülő, evés látható&#10;&#10;Automatikusan generált leírás">
            <a:extLst>
              <a:ext uri="{FF2B5EF4-FFF2-40B4-BE49-F238E27FC236}">
                <a16:creationId xmlns:a16="http://schemas.microsoft.com/office/drawing/2014/main" id="{615A7BBA-036B-4A45-96C0-2C023E877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r="1554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2301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95E974-30E6-486F-B61E-C61B1164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hu-HU" dirty="0"/>
              <a:t>Denevér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E1F6D9-CDED-4359-B7E7-75FA1FEE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hu-HU" sz="1800" dirty="0"/>
              <a:t>Éjszakai lepkék, rovarok</a:t>
            </a:r>
          </a:p>
          <a:p>
            <a:r>
              <a:rPr lang="hu-HU" sz="1800" dirty="0"/>
              <a:t>Zavartalan padlás, öreg odvas fa</a:t>
            </a:r>
          </a:p>
          <a:p>
            <a:endParaRPr lang="en-US" sz="1800" dirty="0"/>
          </a:p>
        </p:txBody>
      </p:sp>
      <p:pic>
        <p:nvPicPr>
          <p:cNvPr id="5" name="Tartalom helye 4" descr="A képen emlősök, állat, denevér, macska látható&#10;&#10;Automatikusan generált leírás">
            <a:extLst>
              <a:ext uri="{FF2B5EF4-FFF2-40B4-BE49-F238E27FC236}">
                <a16:creationId xmlns:a16="http://schemas.microsoft.com/office/drawing/2014/main" id="{09E954B4-9C4C-48C5-B097-60176B59A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r="1928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86841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C027D-3CFB-4A79-B183-34969F5D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/>
              <a:t> Vakond(ok)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F12C2F4-D6B7-47F2-9AC6-25B01C1E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hu-HU" sz="2000" dirty="0"/>
              <a:t>Naponta a testsúlyának megfelelő mennyiségű rovart eszi, de megeszi a meztelen csigát, és a mezei pocok fészekalját is</a:t>
            </a:r>
          </a:p>
          <a:p>
            <a:endParaRPr lang="en-US" sz="2000" dirty="0"/>
          </a:p>
        </p:txBody>
      </p:sp>
      <p:pic>
        <p:nvPicPr>
          <p:cNvPr id="7" name="Tartalom helye 6" descr="A képen fű, állat, kültéri, evés látható&#10;&#10;Automatikusan generált leírás">
            <a:extLst>
              <a:ext uri="{FF2B5EF4-FFF2-40B4-BE49-F238E27FC236}">
                <a16:creationId xmlns:a16="http://schemas.microsoft.com/office/drawing/2014/main" id="{EC1544E2-E164-40A2-8197-52B2F4B7D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" b="-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1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57656F-33DC-45E6-9E84-08759452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növények önvédelmi mechanizmusa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F6BF81-F824-468F-B540-6456884D9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Külső védelem:    -tövisek, tüskék</a:t>
            </a:r>
          </a:p>
          <a:p>
            <a:pPr marL="2743200" lvl="6" indent="0">
              <a:buNone/>
            </a:pPr>
            <a:r>
              <a:rPr lang="hu-HU" dirty="0"/>
              <a:t>- vastag </a:t>
            </a:r>
            <a:r>
              <a:rPr lang="hu-HU" dirty="0" err="1"/>
              <a:t>kültakaró</a:t>
            </a:r>
            <a:endParaRPr lang="hu-HU" dirty="0"/>
          </a:p>
          <a:p>
            <a:pPr lvl="6">
              <a:buFontTx/>
              <a:buChar char="-"/>
            </a:pPr>
            <a:r>
              <a:rPr lang="hu-HU" dirty="0"/>
              <a:t>viaszréteg</a:t>
            </a:r>
          </a:p>
          <a:p>
            <a:pPr lvl="6">
              <a:buFontTx/>
              <a:buChar char="-"/>
            </a:pPr>
            <a:endParaRPr lang="hu-HU" dirty="0"/>
          </a:p>
          <a:p>
            <a:pPr marL="2743200" lvl="6" indent="0">
              <a:buNone/>
            </a:pPr>
            <a:endParaRPr lang="hu-HU" dirty="0"/>
          </a:p>
          <a:p>
            <a:pPr lvl="6">
              <a:buFontTx/>
              <a:buChar char="-"/>
            </a:pPr>
            <a:endParaRPr lang="hu-HU" dirty="0"/>
          </a:p>
          <a:p>
            <a:pPr lvl="6">
              <a:buFontTx/>
              <a:buChar char="-"/>
            </a:pPr>
            <a:endParaRPr lang="hu-HU" dirty="0"/>
          </a:p>
          <a:p>
            <a:pPr marL="2743200" lvl="6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675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E336E3-FA45-4B0A-A296-94D769FD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Minden a talajban kezdődik!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8D1F7E-E005-4EA5-9F6B-8D920229A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Talajélet javítása komposztlével, szerves trágyával, </a:t>
            </a:r>
            <a:r>
              <a:rPr lang="hu-HU" dirty="0" err="1"/>
              <a:t>mulcsolással</a:t>
            </a:r>
            <a:r>
              <a:rPr lang="hu-HU" dirty="0"/>
              <a:t>.</a:t>
            </a:r>
          </a:p>
          <a:p>
            <a:r>
              <a:rPr lang="hu-HU" dirty="0"/>
              <a:t>Minél több hasznos mikroorganizmus van a talajban, annál inkább kiszorulnak a kártékonyak.</a:t>
            </a:r>
          </a:p>
          <a:p>
            <a:r>
              <a:rPr lang="hu-HU" dirty="0"/>
              <a:t>Zöldtrágyázás, és védőnövények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2165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F13B585-26EC-421B-B74E-2A0C7259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hu-HU">
                <a:solidFill>
                  <a:schemeClr val="bg1"/>
                </a:solidFill>
              </a:rPr>
              <a:t>Védőnövények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B1463-A055-4778-9B5A-E7CB3B855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hu-HU" sz="2200" dirty="0"/>
              <a:t>Hangyák, tetvek</a:t>
            </a:r>
          </a:p>
          <a:p>
            <a:r>
              <a:rPr lang="hu-HU" sz="2200" dirty="0"/>
              <a:t>Csigák, lisztharmat</a:t>
            </a:r>
          </a:p>
          <a:p>
            <a:r>
              <a:rPr lang="hu-HU" sz="2200" dirty="0"/>
              <a:t>Fonálférgek</a:t>
            </a:r>
          </a:p>
          <a:p>
            <a:r>
              <a:rPr lang="hu-HU" sz="2200" dirty="0"/>
              <a:t>Földibolha</a:t>
            </a:r>
          </a:p>
          <a:p>
            <a:endParaRPr lang="en-US" sz="2200" dirty="0"/>
          </a:p>
        </p:txBody>
      </p:sp>
      <p:pic>
        <p:nvPicPr>
          <p:cNvPr id="5" name="Tartalom helye 4" descr="A képen virág, növény látható&#10;&#10;Automatikusan generált leírás">
            <a:extLst>
              <a:ext uri="{FF2B5EF4-FFF2-40B4-BE49-F238E27FC236}">
                <a16:creationId xmlns:a16="http://schemas.microsoft.com/office/drawing/2014/main" id="{57D9CA88-99AA-48D7-9B0C-5B95D367A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r="1" b="1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  <p:pic>
        <p:nvPicPr>
          <p:cNvPr id="7" name="Kép 6" descr="A képen zöld, virág, sok, színes látható&#10;&#10;Automatikusan generált leírás">
            <a:extLst>
              <a:ext uri="{FF2B5EF4-FFF2-40B4-BE49-F238E27FC236}">
                <a16:creationId xmlns:a16="http://schemas.microsoft.com/office/drawing/2014/main" id="{605AF71A-BF1C-4505-ADFD-556B2FC96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183130"/>
            <a:ext cx="1905000" cy="1257300"/>
          </a:xfrm>
          <a:prstGeom prst="rect">
            <a:avLst/>
          </a:prstGeom>
        </p:spPr>
      </p:pic>
      <p:pic>
        <p:nvPicPr>
          <p:cNvPr id="10" name="Kép 9" descr="A képen kültéri, fű, szikla, kicsi látható&#10;&#10;Automatikusan generált leírás">
            <a:extLst>
              <a:ext uri="{FF2B5EF4-FFF2-40B4-BE49-F238E27FC236}">
                <a16:creationId xmlns:a16="http://schemas.microsoft.com/office/drawing/2014/main" id="{A76BBD04-876D-428F-82E2-D3AFB272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72" y="4415790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7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134C0C-9214-415C-951F-804B8585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Néhány kártevő és a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303229-17A8-4D8D-AB18-C2B56FDE3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Hangyák: menta, levendula, hagyma ültetése, fákra enyv gyűrű, vagy egy-két sarjhajtás meghagyása</a:t>
            </a:r>
          </a:p>
          <a:p>
            <a:r>
              <a:rPr lang="hu-HU" dirty="0"/>
              <a:t>Burgonyabogár: torma, árvacsalán ültetése, peték szétnyomkodása, lárvák, imágók összeszedése és megsemmisítése, </a:t>
            </a:r>
            <a:r>
              <a:rPr lang="hu-HU" dirty="0" err="1"/>
              <a:t>futókacsa</a:t>
            </a:r>
            <a:endParaRPr lang="hu-HU" dirty="0"/>
          </a:p>
          <a:p>
            <a:r>
              <a:rPr lang="hu-HU" dirty="0"/>
              <a:t>Földi bolhák: menta, saláta, fehérüröm, fokhagyma, fahamu szórása, </a:t>
            </a:r>
          </a:p>
          <a:p>
            <a:r>
              <a:rPr lang="hu-HU" dirty="0"/>
              <a:t>Káposztalepke: ültessük paradicsommal, zellerrel, kaporral, mentával</a:t>
            </a:r>
          </a:p>
          <a:p>
            <a:r>
              <a:rPr lang="hu-HU" dirty="0"/>
              <a:t>Csigák: mustár, hagymafélék, csigakerítés, </a:t>
            </a:r>
          </a:p>
        </p:txBody>
      </p:sp>
    </p:spTree>
    <p:extLst>
      <p:ext uri="{BB962C8B-B14F-4D97-AF65-F5344CB8AC3E}">
        <p14:creationId xmlns:p14="http://schemas.microsoft.com/office/powerpoint/2010/main" val="1684953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E76C7BD-666D-4467-9884-82A7BA6B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hu-HU">
                <a:solidFill>
                  <a:schemeClr val="bg1"/>
                </a:solidFill>
              </a:rPr>
              <a:t>Néhány gomba kórokozó és ellenszere</a:t>
            </a:r>
          </a:p>
        </p:txBody>
      </p:sp>
      <p:pic>
        <p:nvPicPr>
          <p:cNvPr id="5" name="Tartalom helye 4" descr="A képen ülő, brokkoli, zöld, fa látható&#10;&#10;Automatikusan generált leírás">
            <a:extLst>
              <a:ext uri="{FF2B5EF4-FFF2-40B4-BE49-F238E27FC236}">
                <a16:creationId xmlns:a16="http://schemas.microsoft.com/office/drawing/2014/main" id="{9EA4B268-601B-4728-8EE3-F94B5DAB1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5B1027-C020-4758-85EF-580DD67C0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hu-HU" sz="2200" dirty="0"/>
              <a:t>Lisztharmat és peronoszpóra</a:t>
            </a:r>
          </a:p>
          <a:p>
            <a:r>
              <a:rPr lang="hu-HU" sz="2200" dirty="0"/>
              <a:t>Zsurló forrázat</a:t>
            </a:r>
          </a:p>
          <a:p>
            <a:r>
              <a:rPr lang="hu-HU" sz="2200" dirty="0"/>
              <a:t>Erjesztett csalánlé</a:t>
            </a:r>
          </a:p>
          <a:p>
            <a:r>
              <a:rPr lang="hu-HU" sz="2200" dirty="0"/>
              <a:t>Kénes permetezés</a:t>
            </a:r>
          </a:p>
          <a:p>
            <a:pPr marL="0" indent="0">
              <a:buNone/>
            </a:pPr>
            <a:endParaRPr lang="hu-HU" sz="2200" dirty="0"/>
          </a:p>
          <a:p>
            <a:endParaRPr lang="hu-HU" sz="2200" dirty="0"/>
          </a:p>
          <a:p>
            <a:endParaRPr lang="hu-HU" sz="2200" dirty="0"/>
          </a:p>
          <a:p>
            <a:endParaRPr lang="hu-HU" sz="2200" dirty="0"/>
          </a:p>
          <a:p>
            <a:endParaRPr lang="en-US" sz="2200" dirty="0"/>
          </a:p>
        </p:txBody>
      </p:sp>
      <p:pic>
        <p:nvPicPr>
          <p:cNvPr id="10" name="Kép 9" descr="A képen fa, zöld, kültéri, kicsi látható&#10;&#10;Automatikusan generált leírás">
            <a:extLst>
              <a:ext uri="{FF2B5EF4-FFF2-40B4-BE49-F238E27FC236}">
                <a16:creationId xmlns:a16="http://schemas.microsoft.com/office/drawing/2014/main" id="{D0B96548-4748-4404-A6E4-21A01A440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0" y="4464748"/>
            <a:ext cx="3121723" cy="23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0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26AC76-A78A-4F57-89DF-E5EF13AE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hu-HU" dirty="0" err="1"/>
              <a:t>fitoftóra</a:t>
            </a:r>
            <a:endParaRPr lang="hu-H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CA794-DFAB-44DF-AD91-0F16528C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hu-HU" sz="1800" dirty="0"/>
              <a:t> ügyes öntözés, szellőzés</a:t>
            </a:r>
          </a:p>
          <a:p>
            <a:r>
              <a:rPr lang="hu-HU" sz="1800" dirty="0"/>
              <a:t>A beteg részek eltávolítása</a:t>
            </a:r>
          </a:p>
          <a:p>
            <a:r>
              <a:rPr lang="hu-HU" sz="1800" dirty="0"/>
              <a:t>Zsúrló kivonattal permetezzünk 2 hetente </a:t>
            </a:r>
          </a:p>
          <a:p>
            <a:r>
              <a:rPr lang="hu-HU" sz="1800" dirty="0"/>
              <a:t>Réztartalmú szerek</a:t>
            </a:r>
          </a:p>
          <a:p>
            <a:endParaRPr lang="hu-HU" sz="1800" dirty="0"/>
          </a:p>
          <a:p>
            <a:endParaRPr lang="en-US" sz="1800" dirty="0"/>
          </a:p>
        </p:txBody>
      </p:sp>
      <p:pic>
        <p:nvPicPr>
          <p:cNvPr id="5" name="Tartalom helye 4" descr="A képen zöld, kicsi, ülő, bezárás látható&#10;&#10;Automatikusan generált leírás">
            <a:extLst>
              <a:ext uri="{FF2B5EF4-FFF2-40B4-BE49-F238E27FC236}">
                <a16:creationId xmlns:a16="http://schemas.microsoft.com/office/drawing/2014/main" id="{C613F56D-C342-4E78-8F3D-3509329C6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15808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7" name="Kép 6" descr="A képen fű, kültéri, gyümölcs, étel látható&#10;&#10;Automatikusan generált leírás">
            <a:extLst>
              <a:ext uri="{FF2B5EF4-FFF2-40B4-BE49-F238E27FC236}">
                <a16:creationId xmlns:a16="http://schemas.microsoft.com/office/drawing/2014/main" id="{05C4AAB3-80A4-46DF-B567-01FC457C9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55" y="-464361"/>
            <a:ext cx="3832099" cy="28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53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96515C-3DF7-465B-A972-4664C199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hu-HU" dirty="0" err="1"/>
              <a:t>Botrytis</a:t>
            </a:r>
            <a:r>
              <a:rPr lang="hu-HU" dirty="0"/>
              <a:t> (szürkepenész)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8C9979-D173-4B15-8410-EDBC93A4B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hu-HU" sz="1800" dirty="0"/>
              <a:t>Ritkásabb növényállomány</a:t>
            </a:r>
          </a:p>
          <a:p>
            <a:r>
              <a:rPr lang="hu-HU" sz="1800" dirty="0"/>
              <a:t>Ne adagoljuk túl a nitrogént</a:t>
            </a:r>
          </a:p>
          <a:p>
            <a:r>
              <a:rPr lang="hu-HU" sz="1800" dirty="0"/>
              <a:t>Öntözés reggel és a talajt</a:t>
            </a:r>
          </a:p>
          <a:p>
            <a:r>
              <a:rPr lang="hu-HU" sz="1800" dirty="0"/>
              <a:t>Hagyma </a:t>
            </a:r>
          </a:p>
          <a:p>
            <a:r>
              <a:rPr lang="hu-HU" sz="1800" dirty="0" err="1"/>
              <a:t>Mulcsolás</a:t>
            </a:r>
            <a:endParaRPr lang="hu-HU" sz="1800" dirty="0"/>
          </a:p>
          <a:p>
            <a:r>
              <a:rPr lang="hu-HU" sz="1800" dirty="0"/>
              <a:t>Fertőzött rész eltávolítása</a:t>
            </a:r>
          </a:p>
          <a:p>
            <a:r>
              <a:rPr lang="hu-HU" sz="1800" dirty="0"/>
              <a:t>Fokhagyma és zsurlókivonat</a:t>
            </a:r>
          </a:p>
          <a:p>
            <a:r>
              <a:rPr lang="hu-HU" sz="1800" dirty="0" err="1"/>
              <a:t>Bio</a:t>
            </a:r>
            <a:r>
              <a:rPr lang="hu-HU" sz="1800" dirty="0"/>
              <a:t>-S készítmények</a:t>
            </a:r>
          </a:p>
          <a:p>
            <a:endParaRPr lang="hu-HU" sz="1800" dirty="0"/>
          </a:p>
          <a:p>
            <a:endParaRPr lang="en-US" sz="1800" dirty="0"/>
          </a:p>
        </p:txBody>
      </p:sp>
      <p:pic>
        <p:nvPicPr>
          <p:cNvPr id="5" name="Tartalom helye 4" descr="A képen asztal, beltéri, fából készült, ülő látható&#10;&#10;Automatikusan generált leírás">
            <a:extLst>
              <a:ext uri="{FF2B5EF4-FFF2-40B4-BE49-F238E27FC236}">
                <a16:creationId xmlns:a16="http://schemas.microsoft.com/office/drawing/2014/main" id="{AF3D4661-C007-4F83-BBC1-DAD8E9EBDB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9" r="1" b="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7" name="Kép 6" descr="A képen kültéri, szőlőszem, gyümölcs, növény látható&#10;&#10;Automatikusan generált leírás">
            <a:extLst>
              <a:ext uri="{FF2B5EF4-FFF2-40B4-BE49-F238E27FC236}">
                <a16:creationId xmlns:a16="http://schemas.microsoft.com/office/drawing/2014/main" id="{EAE619F5-C463-478E-B8F0-525A1AD2C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88172"/>
            <a:ext cx="3026732" cy="222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08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46E947D5-EAD5-4847-87B3-AF087B8C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hu-HU" sz="4000"/>
              <a:t>Monília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7FC4C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fa, virág látható&#10;&#10;Automatikusan generált leírás">
            <a:extLst>
              <a:ext uri="{FF2B5EF4-FFF2-40B4-BE49-F238E27FC236}">
                <a16:creationId xmlns:a16="http://schemas.microsoft.com/office/drawing/2014/main" id="{8DB43524-C2C8-4C58-9927-1CEFA22BB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7"/>
          <a:stretch/>
        </p:blipFill>
        <p:spPr>
          <a:xfrm>
            <a:off x="219076" y="250031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F608A-966C-4641-BDEB-7CA98BA7C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 anchor="ctr">
            <a:normAutofit/>
          </a:bodyPr>
          <a:lstStyle/>
          <a:p>
            <a:pPr>
              <a:buClr>
                <a:srgbClr val="7FC4C4"/>
              </a:buClr>
            </a:pPr>
            <a:r>
              <a:rPr lang="hu-HU" sz="1800" dirty="0"/>
              <a:t>Fertőzött ágak levágása, gyümölcsmúmiák, fertőzött gyümölcsök eltávolítása</a:t>
            </a:r>
          </a:p>
          <a:p>
            <a:pPr>
              <a:buClr>
                <a:srgbClr val="7FC4C4"/>
              </a:buClr>
            </a:pPr>
            <a:r>
              <a:rPr lang="hu-HU" sz="1800" dirty="0"/>
              <a:t>Virágzáskor tormaforrázat, fokhagyma forrázat</a:t>
            </a:r>
          </a:p>
          <a:p>
            <a:pPr>
              <a:buClr>
                <a:srgbClr val="7FC4C4"/>
              </a:buClr>
            </a:pPr>
            <a:r>
              <a:rPr lang="hu-HU" sz="1800" dirty="0"/>
              <a:t>Tormát ültetni a fa tövébe</a:t>
            </a:r>
          </a:p>
          <a:p>
            <a:pPr>
              <a:buClr>
                <a:srgbClr val="7FC4C4"/>
              </a:buClr>
            </a:pPr>
            <a:r>
              <a:rPr lang="hu-HU" sz="1800" dirty="0"/>
              <a:t>Friss hajtásokat zsúrlókivonattal permetezni</a:t>
            </a:r>
          </a:p>
          <a:p>
            <a:pPr>
              <a:buClr>
                <a:srgbClr val="7FC4C4"/>
              </a:buClr>
            </a:pPr>
            <a:r>
              <a:rPr lang="hu-HU" sz="1800" dirty="0" err="1"/>
              <a:t>Bio</a:t>
            </a:r>
            <a:r>
              <a:rPr lang="hu-HU" sz="1800" dirty="0"/>
              <a:t>-S és rézkészítmények</a:t>
            </a:r>
          </a:p>
          <a:p>
            <a:pPr>
              <a:buClr>
                <a:srgbClr val="7FC4C4"/>
              </a:buClr>
            </a:pPr>
            <a:endParaRPr lang="en-US" sz="1800" dirty="0"/>
          </a:p>
        </p:txBody>
      </p:sp>
      <p:pic>
        <p:nvPicPr>
          <p:cNvPr id="7" name="Kép 6" descr="A képen gyümölcs látható&#10;&#10;Automatikusan generált leírás">
            <a:extLst>
              <a:ext uri="{FF2B5EF4-FFF2-40B4-BE49-F238E27FC236}">
                <a16:creationId xmlns:a16="http://schemas.microsoft.com/office/drawing/2014/main" id="{6B714983-5879-4708-9EC6-007A55E14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97" y="3827112"/>
            <a:ext cx="3223021" cy="21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03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F537C6D-9082-42D7-B8F6-F0DE1AF9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000000"/>
                </a:solidFill>
              </a:rPr>
              <a:t>Cseresznyelégy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76ADA547-6FB8-4F26-8291-B9173DB17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r="23979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C5635B7-B85C-4565-9DEF-F776DCED7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Rajzás május közepén</a:t>
            </a:r>
          </a:p>
          <a:p>
            <a:r>
              <a:rPr lang="hu-HU" sz="2000" dirty="0">
                <a:solidFill>
                  <a:srgbClr val="000000"/>
                </a:solidFill>
              </a:rPr>
              <a:t>Korán virágzó fajták</a:t>
            </a:r>
          </a:p>
          <a:p>
            <a:r>
              <a:rPr lang="hu-HU" sz="2000" dirty="0">
                <a:solidFill>
                  <a:srgbClr val="000000"/>
                </a:solidFill>
              </a:rPr>
              <a:t>Tyúkok</a:t>
            </a:r>
          </a:p>
          <a:p>
            <a:r>
              <a:rPr lang="hu-HU" sz="2000" dirty="0" err="1">
                <a:solidFill>
                  <a:srgbClr val="000000"/>
                </a:solidFill>
              </a:rPr>
              <a:t>Mulcsolás</a:t>
            </a:r>
            <a:r>
              <a:rPr lang="hu-HU" sz="2000" dirty="0">
                <a:solidFill>
                  <a:srgbClr val="000000"/>
                </a:solidFill>
              </a:rPr>
              <a:t> fakéreggel, hideg talajból később kelnek</a:t>
            </a:r>
          </a:p>
          <a:p>
            <a:r>
              <a:rPr lang="hu-HU" sz="2000" dirty="0">
                <a:solidFill>
                  <a:srgbClr val="000000"/>
                </a:solidFill>
              </a:rPr>
              <a:t>Talajtakarás rovarhálóval</a:t>
            </a:r>
          </a:p>
          <a:p>
            <a:r>
              <a:rPr lang="hu-HU" sz="2000" dirty="0">
                <a:solidFill>
                  <a:srgbClr val="000000"/>
                </a:solidFill>
              </a:rPr>
              <a:t>Fehérüröm kivonattal permetezés</a:t>
            </a:r>
          </a:p>
          <a:p>
            <a:r>
              <a:rPr lang="hu-HU" sz="2000" dirty="0">
                <a:solidFill>
                  <a:srgbClr val="000000"/>
                </a:solidFill>
              </a:rPr>
              <a:t>A napsütötte oldalra helyezzünk sárga lapokat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43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4FE6C4-DE0D-46D6-A863-6BCBBAD0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/>
              <a:t>Szilvamoly</a:t>
            </a:r>
            <a:endParaRPr lang="hu-H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8E1A04-1685-44E1-9C6E-EE5F4DCCC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hu-HU" sz="2000" dirty="0"/>
              <a:t>A nagyobb kártételt a második nemzedék okozza</a:t>
            </a:r>
          </a:p>
          <a:p>
            <a:r>
              <a:rPr lang="hu-HU" sz="2000" dirty="0"/>
              <a:t>Segítsük a hasznos szervezeteket</a:t>
            </a:r>
          </a:p>
          <a:p>
            <a:r>
              <a:rPr lang="hu-HU" sz="2000" dirty="0"/>
              <a:t>Tyúkok</a:t>
            </a:r>
          </a:p>
          <a:p>
            <a:r>
              <a:rPr lang="hu-HU" sz="2000" dirty="0"/>
              <a:t>Július és szeptember között hernyófogó öv</a:t>
            </a:r>
          </a:p>
          <a:p>
            <a:r>
              <a:rPr lang="hu-HU" sz="2000" dirty="0"/>
              <a:t>Hullott gyümölcsöt összeszedni</a:t>
            </a:r>
          </a:p>
          <a:p>
            <a:r>
              <a:rPr lang="hu-HU" sz="2000" dirty="0"/>
              <a:t>Végső esetben </a:t>
            </a:r>
            <a:r>
              <a:rPr lang="hu-HU" sz="2000" dirty="0" err="1"/>
              <a:t>piretrin</a:t>
            </a:r>
            <a:r>
              <a:rPr lang="hu-HU" sz="2000" dirty="0"/>
              <a:t> tartalmú szer</a:t>
            </a:r>
            <a:endParaRPr lang="en-US" sz="2000" dirty="0"/>
          </a:p>
        </p:txBody>
      </p:sp>
      <p:pic>
        <p:nvPicPr>
          <p:cNvPr id="5" name="Tartalom helye 4" descr="A képen fű, állat, rovar, zöld látható&#10;&#10;Automatikusan generált leírás">
            <a:extLst>
              <a:ext uri="{FF2B5EF4-FFF2-40B4-BE49-F238E27FC236}">
                <a16:creationId xmlns:a16="http://schemas.microsoft.com/office/drawing/2014/main" id="{A9003054-D368-44D9-A91A-E6EA30B3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09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5B9623A-1C22-4FAD-AC97-852DAE3F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000000"/>
                </a:solidFill>
              </a:rPr>
              <a:t>Almamoly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artalom helye 4" descr="A képen fű, állat, kültéri, mező látható&#10;&#10;Automatikusan generált leírás">
            <a:extLst>
              <a:ext uri="{FF2B5EF4-FFF2-40B4-BE49-F238E27FC236}">
                <a16:creationId xmlns:a16="http://schemas.microsoft.com/office/drawing/2014/main" id="{9572D03D-E9DD-4DDB-A475-1EF28292B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r="14915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D2BB4F-E81A-407B-85CB-AE208945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Fő rajzás júniusban, de időjárástól függően nagyon eltérő is lehet, júliusban második nemzedék</a:t>
            </a:r>
          </a:p>
          <a:p>
            <a:r>
              <a:rPr lang="hu-HU" sz="2000" dirty="0">
                <a:solidFill>
                  <a:srgbClr val="000000"/>
                </a:solidFill>
              </a:rPr>
              <a:t>Nehéz ellene védekezni</a:t>
            </a:r>
          </a:p>
          <a:p>
            <a:r>
              <a:rPr lang="hu-HU" sz="2000" dirty="0">
                <a:solidFill>
                  <a:srgbClr val="000000"/>
                </a:solidFill>
              </a:rPr>
              <a:t>Hernyófogó öv májustól, 10 naponta cserélni</a:t>
            </a:r>
          </a:p>
          <a:p>
            <a:r>
              <a:rPr lang="hu-HU" sz="2000" dirty="0">
                <a:solidFill>
                  <a:srgbClr val="000000"/>
                </a:solidFill>
              </a:rPr>
              <a:t>Fehérüröm forrázat elnyomja az alma illatát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1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8997DB-4C2B-4501-9848-DECC5998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5A2A00-B397-4D49-9BA7-F12E2473F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Belső védelem: másodlagos anyagcseretermékek (keserűanyagok, alkaloidák, fenolok, </a:t>
            </a:r>
            <a:r>
              <a:rPr lang="hu-HU" dirty="0" err="1"/>
              <a:t>terpenoidok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Aktív reakció: </a:t>
            </a:r>
            <a:r>
              <a:rPr lang="hu-HU" dirty="0" err="1"/>
              <a:t>parasejt</a:t>
            </a:r>
            <a:r>
              <a:rPr lang="hu-HU" dirty="0"/>
              <a:t> képződés, </a:t>
            </a:r>
            <a:r>
              <a:rPr lang="hu-HU" dirty="0" err="1"/>
              <a:t>mézgásodás</a:t>
            </a:r>
            <a:r>
              <a:rPr lang="hu-HU" dirty="0"/>
              <a:t>, szállítószövet lezárása, levél leválasztása</a:t>
            </a:r>
          </a:p>
          <a:p>
            <a:r>
              <a:rPr lang="hu-HU" dirty="0"/>
              <a:t>Szerzett rezisztencia-elősegítése pl. lombtrágyákkal, gombakészítményekkel</a:t>
            </a:r>
          </a:p>
          <a:p>
            <a:r>
              <a:rPr lang="hu-HU" dirty="0"/>
              <a:t>Együttműködés: riasztómolekulák (pl. takácsatka-ragadozóatka, szarvas-keserűanyag)</a:t>
            </a:r>
          </a:p>
        </p:txBody>
      </p:sp>
    </p:spTree>
    <p:extLst>
      <p:ext uri="{BB962C8B-B14F-4D97-AF65-F5344CB8AC3E}">
        <p14:creationId xmlns:p14="http://schemas.microsoft.com/office/powerpoint/2010/main" val="3117387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8924B7-668B-4FB2-B53B-7E09CDBE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hu-HU" dirty="0"/>
              <a:t>Burgonyabogár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DE014B-3AF2-4FF3-A69F-83EF0D0D4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r>
              <a:rPr lang="hu-HU" sz="1800" dirty="0"/>
              <a:t>Megelőzés: levelekre kőliszt szórása, </a:t>
            </a:r>
          </a:p>
          <a:p>
            <a:r>
              <a:rPr lang="hu-HU" sz="1800" dirty="0"/>
              <a:t>Nyomjuk össze a petéket, szedjük össze a lárvákat és imágókat</a:t>
            </a:r>
          </a:p>
          <a:p>
            <a:r>
              <a:rPr lang="hu-HU" sz="1800" dirty="0" err="1"/>
              <a:t>Neem</a:t>
            </a:r>
            <a:r>
              <a:rPr lang="hu-HU" sz="1800" dirty="0"/>
              <a:t> készítmény, Bacillus </a:t>
            </a:r>
            <a:r>
              <a:rPr lang="hu-HU" sz="1800" dirty="0" err="1"/>
              <a:t>Thuringiensis</a:t>
            </a:r>
            <a:r>
              <a:rPr lang="hu-HU" sz="1800" dirty="0"/>
              <a:t> készítmény</a:t>
            </a:r>
          </a:p>
          <a:p>
            <a:endParaRPr lang="en-US" sz="1800" dirty="0"/>
          </a:p>
        </p:txBody>
      </p:sp>
      <p:pic>
        <p:nvPicPr>
          <p:cNvPr id="5" name="Tartalom helye 4" descr="A képen fű, állat, zöld, torta látható&#10;&#10;Automatikusan generált leírás">
            <a:extLst>
              <a:ext uri="{FF2B5EF4-FFF2-40B4-BE49-F238E27FC236}">
                <a16:creationId xmlns:a16="http://schemas.microsoft.com/office/drawing/2014/main" id="{3FA98274-4CAF-4A9A-8A03-84C3B4B1E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r="6895" b="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86106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298145B-282C-4A0F-9144-E581891E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000000"/>
                </a:solidFill>
              </a:rPr>
              <a:t>Csúcsrothadás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artalom helye 4" descr="A képen étel, zöld, asztal, ülő látható&#10;&#10;Automatikusan generált leírás">
            <a:extLst>
              <a:ext uri="{FF2B5EF4-FFF2-40B4-BE49-F238E27FC236}">
                <a16:creationId xmlns:a16="http://schemas.microsoft.com/office/drawing/2014/main" id="{56BECC00-72B9-426A-AE9B-EB1124232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r="2118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85B6C3-1FBD-4664-A7BA-4FD80E790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Paradicsom, paprika, cukkíni, tök, uborka</a:t>
            </a:r>
          </a:p>
          <a:p>
            <a:r>
              <a:rPr lang="hu-HU" sz="2000" dirty="0">
                <a:solidFill>
                  <a:srgbClr val="000000"/>
                </a:solidFill>
              </a:rPr>
              <a:t>Ingadozó vízellátottság, kalcium szállítása gátolt</a:t>
            </a:r>
          </a:p>
          <a:p>
            <a:r>
              <a:rPr lang="hu-HU" sz="2000" dirty="0">
                <a:solidFill>
                  <a:srgbClr val="000000"/>
                </a:solidFill>
              </a:rPr>
              <a:t>Egyenletes öntözés, </a:t>
            </a:r>
            <a:r>
              <a:rPr lang="hu-HU" sz="2000" dirty="0" err="1">
                <a:solidFill>
                  <a:srgbClr val="000000"/>
                </a:solidFill>
              </a:rPr>
              <a:t>mulcsolás</a:t>
            </a:r>
            <a:endParaRPr lang="hu-HU" sz="2000" dirty="0">
              <a:solidFill>
                <a:srgbClr val="000000"/>
              </a:solidFill>
            </a:endParaRPr>
          </a:p>
          <a:p>
            <a:r>
              <a:rPr lang="hu-HU" sz="2000" dirty="0">
                <a:solidFill>
                  <a:srgbClr val="000000"/>
                </a:solidFill>
              </a:rPr>
              <a:t>Mészben szegény talajon ősszel meszezzünk</a:t>
            </a:r>
          </a:p>
          <a:p>
            <a:endParaRPr lang="hu-HU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8B9B90-9984-4D3C-90D3-8EA30C397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Növényi főzetek készítése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44F03E-0830-42B9-83D4-9C830DABA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 kg friss vagy 150 g szárított növényt felaprítunk, 10 l vízbe 24 órát áztatjuk, majd 20-30 percig kis lángon főzzük. Szűrés után ötszörös hígításban permetezhetünk 2-3 hetente</a:t>
            </a:r>
          </a:p>
          <a:p>
            <a:r>
              <a:rPr lang="hu-HU" dirty="0"/>
              <a:t>Fehér üröm, gilisztaűző </a:t>
            </a:r>
            <a:r>
              <a:rPr lang="hu-HU" dirty="0" err="1"/>
              <a:t>varádics</a:t>
            </a:r>
            <a:r>
              <a:rPr lang="hu-HU" dirty="0"/>
              <a:t>, mezei zsúrló, páfrány, torma, </a:t>
            </a:r>
          </a:p>
        </p:txBody>
      </p:sp>
    </p:spTree>
    <p:extLst>
      <p:ext uri="{BB962C8B-B14F-4D97-AF65-F5344CB8AC3E}">
        <p14:creationId xmlns:p14="http://schemas.microsoft.com/office/powerpoint/2010/main" val="95949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01F5AD-14F6-4B3E-9D3C-77142052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Növényi kivonatok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79BA1E-5615-46EF-AB85-07AF99B3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 kg friss növényt 10 liter vízben 2 hétig erjesztünk, 1:10 vagy 1:20 arányban hígítva lehet felhasználni, a gyökérzónára locsolva (</a:t>
            </a:r>
            <a:r>
              <a:rPr lang="hu-HU" dirty="0" err="1"/>
              <a:t>kőzetörlemény</a:t>
            </a:r>
            <a:r>
              <a:rPr lang="hu-HU" dirty="0"/>
              <a:t> csökkenti a szagokat)</a:t>
            </a:r>
          </a:p>
          <a:p>
            <a:r>
              <a:rPr lang="hu-HU" dirty="0"/>
              <a:t>Bodza, csalán, fekete nadálytő, fokhagyma, </a:t>
            </a:r>
            <a:r>
              <a:rPr lang="hu-HU"/>
              <a:t>mezei zsúrló</a:t>
            </a:r>
          </a:p>
        </p:txBody>
      </p:sp>
    </p:spTree>
    <p:extLst>
      <p:ext uri="{BB962C8B-B14F-4D97-AF65-F5344CB8AC3E}">
        <p14:creationId xmlns:p14="http://schemas.microsoft.com/office/powerpoint/2010/main" val="385638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1759BA-15DD-4BF7-AA25-93BD3D54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Hagyományos növényvédelem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569D84-A7DD-49DD-824B-FF087A15B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Szervetlen trágyázás</a:t>
            </a:r>
          </a:p>
          <a:p>
            <a:r>
              <a:rPr lang="hu-HU" dirty="0"/>
              <a:t>Károsítók semlegesítése</a:t>
            </a:r>
          </a:p>
          <a:p>
            <a:r>
              <a:rPr lang="hu-HU" dirty="0"/>
              <a:t>Hatásai: gyengül a növény saját immunrendszere, sok minden más elpusztul, szermaradványok halmozódnak fel a növényben,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945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E39953-E442-44FC-9764-77A0095C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Ökológiai növényvédelem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39B47B-FA28-44EB-B1A2-3C0A91F6B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Megelőző eljárások : - termőhely kiválasztása, fajtaválasztás, vetésforgó, élő talaj létrehozása, hasznos rovarok és madarak támogatása</a:t>
            </a:r>
          </a:p>
          <a:p>
            <a:r>
              <a:rPr lang="hu-HU" dirty="0"/>
              <a:t>Növényápolás: - megfelelő trágyázás, növényi kivonatok alkalmazása, komposzt és szervestrágya alkalmazása</a:t>
            </a:r>
          </a:p>
          <a:p>
            <a:r>
              <a:rPr lang="hu-HU" dirty="0"/>
              <a:t>Fizikai védekezés: gyomlálás, metszés, enyvgyűrű,</a:t>
            </a:r>
          </a:p>
          <a:p>
            <a:r>
              <a:rPr lang="hu-HU" dirty="0"/>
              <a:t>Biotechnikai: sárgalap, feromonok, hasznos szervezetek, főzetek, ázalékok</a:t>
            </a:r>
          </a:p>
          <a:p>
            <a:r>
              <a:rPr lang="hu-HU" dirty="0"/>
              <a:t>Növényvédő szerek : réz, kén, </a:t>
            </a:r>
            <a:r>
              <a:rPr lang="hu-HU" dirty="0" err="1"/>
              <a:t>piretrin</a:t>
            </a:r>
            <a:r>
              <a:rPr lang="hu-HU" dirty="0"/>
              <a:t> tartalmú szerek </a:t>
            </a:r>
            <a:r>
              <a:rPr lang="hu-HU" dirty="0" err="1"/>
              <a:t>stb</a:t>
            </a:r>
            <a:r>
              <a:rPr lang="hu-HU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35897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madár, állat, kültéri, fű látható&#10;&#10;Automatikusan generált leírás">
            <a:extLst>
              <a:ext uri="{FF2B5EF4-FFF2-40B4-BE49-F238E27FC236}">
                <a16:creationId xmlns:a16="http://schemas.microsoft.com/office/drawing/2014/main" id="{E1129C17-A1EB-475C-904B-39CD1592E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" b="69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1C7D082-CA5C-4B13-8558-47D23B92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Kerti segítőtársaink</a:t>
            </a:r>
            <a:br>
              <a:rPr lang="en-US" sz="4000"/>
            </a:br>
            <a:endParaRPr lang="en-US" sz="40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6676AC-D927-4D3E-BD03-B03E4A53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hu-HU" sz="2000" dirty="0"/>
              <a:t>Rozsdafarkú</a:t>
            </a:r>
          </a:p>
          <a:p>
            <a:pPr marL="0" indent="0" algn="ctr">
              <a:buNone/>
            </a:pPr>
            <a:endParaRPr lang="en-US" sz="2000" dirty="0"/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36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ülő, kicsi, madár, ülőrúd látható&#10;&#10;Automatikusan generált leírás">
            <a:extLst>
              <a:ext uri="{FF2B5EF4-FFF2-40B4-BE49-F238E27FC236}">
                <a16:creationId xmlns:a16="http://schemas.microsoft.com/office/drawing/2014/main" id="{F923F0F6-A106-4666-894D-9F32CF5CF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r="13818" b="275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0F9B9D1-FD92-4DCA-905D-C7158DB9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Cinkék</a:t>
            </a:r>
            <a:br>
              <a:rPr lang="en-US" sz="4800"/>
            </a:br>
            <a:endParaRPr lang="en-US" sz="4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097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madár, kültéri, kicsi, ülő látható&#10;&#10;Automatikusan generált leírás">
            <a:extLst>
              <a:ext uri="{FF2B5EF4-FFF2-40B4-BE49-F238E27FC236}">
                <a16:creationId xmlns:a16="http://schemas.microsoft.com/office/drawing/2014/main" id="{6CA26D8B-4F33-4943-ADC0-7FC925937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6" b="135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4E139BC-8FA3-47D0-A685-1615947B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515416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>
                <a:solidFill>
                  <a:schemeClr val="tx1">
                    <a:lumMod val="85000"/>
                    <a:lumOff val="15000"/>
                  </a:schemeClr>
                </a:solidFill>
              </a:rPr>
              <a:t>Vörösbegy</a:t>
            </a:r>
            <a:br>
              <a:rPr lang="en-US" sz="4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4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214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madár, kültéri, állat, ülő látható&#10;&#10;Automatikusan generált leírás">
            <a:extLst>
              <a:ext uri="{FF2B5EF4-FFF2-40B4-BE49-F238E27FC236}">
                <a16:creationId xmlns:a16="http://schemas.microsoft.com/office/drawing/2014/main" id="{35BC0B69-4B45-402B-A514-AD88CC315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11234" b="575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FD922E5-EC71-4BBA-A976-32BFEA99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Rigó félék</a:t>
            </a:r>
            <a:br>
              <a:rPr lang="en-US" sz="4800"/>
            </a:br>
            <a:endParaRPr lang="en-US" sz="4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87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698</Words>
  <Application>Microsoft Office PowerPoint</Application>
  <PresentationFormat>Szélesvásznú</PresentationFormat>
  <Paragraphs>132</Paragraphs>
  <Slides>33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Office-téma</vt:lpstr>
      <vt:lpstr>Növényvédelem a kiskertben </vt:lpstr>
      <vt:lpstr>A növények önvédelmi mechanizmusa</vt:lpstr>
      <vt:lpstr>PowerPoint-bemutató</vt:lpstr>
      <vt:lpstr>Hagyományos növényvédelem</vt:lpstr>
      <vt:lpstr>Ökológiai növényvédelem</vt:lpstr>
      <vt:lpstr>Kerti segítőtársaink </vt:lpstr>
      <vt:lpstr>Cinkék </vt:lpstr>
      <vt:lpstr>Vörösbegy </vt:lpstr>
      <vt:lpstr>Rigó félék </vt:lpstr>
      <vt:lpstr>Barna varangy</vt:lpstr>
      <vt:lpstr>Fürge gyík</vt:lpstr>
      <vt:lpstr>denevér</vt:lpstr>
      <vt:lpstr>fürkészdarazsak</vt:lpstr>
      <vt:lpstr>fátyolkák</vt:lpstr>
      <vt:lpstr>Katicabogarak</vt:lpstr>
      <vt:lpstr>Pókok</vt:lpstr>
      <vt:lpstr>Sün</vt:lpstr>
      <vt:lpstr>Denevér</vt:lpstr>
      <vt:lpstr> Vakond(ok)</vt:lpstr>
      <vt:lpstr>Minden a talajban kezdődik!</vt:lpstr>
      <vt:lpstr>Védőnövények</vt:lpstr>
      <vt:lpstr>Néhány kártevő és a megoldás</vt:lpstr>
      <vt:lpstr>Néhány gomba kórokozó és ellenszere</vt:lpstr>
      <vt:lpstr>fitoftóra</vt:lpstr>
      <vt:lpstr>Botrytis (szürkepenész)</vt:lpstr>
      <vt:lpstr>Monília</vt:lpstr>
      <vt:lpstr>Cseresznyelégy</vt:lpstr>
      <vt:lpstr>Szilvamoly</vt:lpstr>
      <vt:lpstr>Almamoly</vt:lpstr>
      <vt:lpstr>Burgonyabogár</vt:lpstr>
      <vt:lpstr>Csúcsrothadás</vt:lpstr>
      <vt:lpstr>Növényi főzetek készítése</vt:lpstr>
      <vt:lpstr>Növényi kivonatok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Növényvédelem a kiskertben </dc:title>
  <dc:creator>Becsó</dc:creator>
  <cp:lastModifiedBy>Becsó</cp:lastModifiedBy>
  <cp:revision>11</cp:revision>
  <dcterms:created xsi:type="dcterms:W3CDTF">2020-03-04T13:32:15Z</dcterms:created>
  <dcterms:modified xsi:type="dcterms:W3CDTF">2020-03-04T14:52:56Z</dcterms:modified>
</cp:coreProperties>
</file>